
<file path=[Content_Types].xml><?xml version="1.0" encoding="utf-8"?>
<Types xmlns="http://schemas.openxmlformats.org/package/2006/content-types">
  <Default Extension="bin" ContentType="image/unknown"/>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6" r:id="rId1"/>
  </p:sldMasterIdLst>
  <p:sldIdLst>
    <p:sldId id="256" r:id="rId2"/>
    <p:sldId id="278" r:id="rId3"/>
    <p:sldId id="257" r:id="rId4"/>
    <p:sldId id="291" r:id="rId5"/>
    <p:sldId id="307" r:id="rId6"/>
    <p:sldId id="292" r:id="rId7"/>
    <p:sldId id="294" r:id="rId8"/>
    <p:sldId id="296" r:id="rId9"/>
    <p:sldId id="297" r:id="rId10"/>
    <p:sldId id="298" r:id="rId11"/>
    <p:sldId id="299" r:id="rId12"/>
    <p:sldId id="300" r:id="rId13"/>
    <p:sldId id="306" r:id="rId14"/>
    <p:sldId id="293" r:id="rId15"/>
    <p:sldId id="309" r:id="rId16"/>
    <p:sldId id="310" r:id="rId17"/>
    <p:sldId id="311" r:id="rId18"/>
    <p:sldId id="302" r:id="rId19"/>
    <p:sldId id="303" r:id="rId20"/>
    <p:sldId id="304" r:id="rId21"/>
    <p:sldId id="308" r:id="rId22"/>
    <p:sldId id="305" r:id="rId23"/>
    <p:sldId id="27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82" d="100"/>
          <a:sy n="82" d="100"/>
        </p:scale>
        <p:origin x="49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12/6/2024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
              </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4114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30259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39165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9058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7449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96903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70093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BE451C3-0FF4-47C4-B829-773ADF60F88C}" type="datetimeFigureOut">
              <a:rPr lang="en-US" smtClean="0"/>
              <a:t>12/6/2024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398879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BE451C3-0FF4-47C4-B829-773ADF60F88C}" type="datetimeFigureOut">
              <a:rPr lang="en-US" smtClean="0"/>
              <a:t>12/6/2024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54068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5709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12/6/2024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458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25687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525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12/6/2024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1659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12/6/2024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673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12/6/2024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89099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141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12/6/2024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693499"/>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hyperlink" Target="https://www.computervision.zone/courses/maths-with-gestures-using-ai" TargetMode="External"/><Relationship Id="rId2" Type="http://schemas.openxmlformats.org/officeDocument/2006/relationships/hyperlink" Target="https://www.researchgate.net/figure/Learning-Management-System" TargetMode="External"/><Relationship Id="rId1" Type="http://schemas.openxmlformats.org/officeDocument/2006/relationships/slideLayout" Target="../slideLayouts/slideLayout6.xml"/><Relationship Id="rId4" Type="http://schemas.openxmlformats.org/officeDocument/2006/relationships/hyperlink" Target="https://www.researchgate.net/publication/261071937_Learning_Math_Using_Ges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FCF2-126C-AB0D-F6DA-E0252FD60BCB}"/>
              </a:ext>
            </a:extLst>
          </p:cNvPr>
          <p:cNvSpPr>
            <a:spLocks noGrp="1"/>
          </p:cNvSpPr>
          <p:nvPr>
            <p:ph type="ctrTitle"/>
          </p:nvPr>
        </p:nvSpPr>
        <p:spPr>
          <a:xfrm flipV="1">
            <a:off x="2500675" y="6602661"/>
            <a:ext cx="1294948" cy="65557"/>
          </a:xfrm>
        </p:spPr>
        <p:txBody>
          <a:bodyPr>
            <a:normAutofit fontScale="90000"/>
          </a:bodyPr>
          <a:lstStyle/>
          <a:p>
            <a:r>
              <a:rPr lang="en-US" dirty="0"/>
              <a:t>.</a:t>
            </a:r>
          </a:p>
        </p:txBody>
      </p:sp>
      <p:sp>
        <p:nvSpPr>
          <p:cNvPr id="3" name="Subtitle 2">
            <a:extLst>
              <a:ext uri="{FF2B5EF4-FFF2-40B4-BE49-F238E27FC236}">
                <a16:creationId xmlns:a16="http://schemas.microsoft.com/office/drawing/2014/main" id="{04643080-5A03-7E20-2E5D-268A0FA419B9}"/>
              </a:ext>
            </a:extLst>
          </p:cNvPr>
          <p:cNvSpPr>
            <a:spLocks noGrp="1"/>
          </p:cNvSpPr>
          <p:nvPr>
            <p:ph type="subTitle" idx="1"/>
          </p:nvPr>
        </p:nvSpPr>
        <p:spPr>
          <a:xfrm flipH="1" flipV="1">
            <a:off x="11757654" y="6397924"/>
            <a:ext cx="45719" cy="45719"/>
          </a:xfrm>
        </p:spPr>
        <p:txBody>
          <a:bodyPr>
            <a:normAutofit fontScale="25000" lnSpcReduction="20000"/>
          </a:bodyPr>
          <a:lstStyle/>
          <a:p>
            <a:r>
              <a:rPr lang="en-US" dirty="0"/>
              <a:t>.</a:t>
            </a:r>
          </a:p>
        </p:txBody>
      </p:sp>
      <p:sp>
        <p:nvSpPr>
          <p:cNvPr id="4" name="TextBox 3">
            <a:extLst>
              <a:ext uri="{FF2B5EF4-FFF2-40B4-BE49-F238E27FC236}">
                <a16:creationId xmlns:a16="http://schemas.microsoft.com/office/drawing/2014/main" id="{5B1BCE5C-E8EA-23EE-EE95-B4EC6E413EB2}"/>
              </a:ext>
            </a:extLst>
          </p:cNvPr>
          <p:cNvSpPr txBox="1"/>
          <p:nvPr/>
        </p:nvSpPr>
        <p:spPr>
          <a:xfrm>
            <a:off x="1871933" y="2156603"/>
            <a:ext cx="8962845" cy="2215991"/>
          </a:xfrm>
          <a:prstGeom prst="rect">
            <a:avLst/>
          </a:prstGeom>
          <a:noFill/>
        </p:spPr>
        <p:txBody>
          <a:bodyPr wrap="square" rtlCol="0">
            <a:spAutoFit/>
          </a:bodyPr>
          <a:lstStyle/>
          <a:p>
            <a:r>
              <a:rPr lang="en-US" sz="13800" dirty="0">
                <a:solidFill>
                  <a:schemeClr val="accent1">
                    <a:lumMod val="60000"/>
                    <a:lumOff val="40000"/>
                  </a:schemeClr>
                </a:solidFill>
                <a:latin typeface="Algerian" panose="04020705040A02060702" pitchFamily="82" charset="0"/>
              </a:rPr>
              <a:t>WELCOME </a:t>
            </a:r>
          </a:p>
        </p:txBody>
      </p:sp>
    </p:spTree>
    <p:extLst>
      <p:ext uri="{BB962C8B-B14F-4D97-AF65-F5344CB8AC3E}">
        <p14:creationId xmlns:p14="http://schemas.microsoft.com/office/powerpoint/2010/main" val="18247603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CE37-8773-FBD4-A319-118A7CE67AF3}"/>
              </a:ext>
            </a:extLst>
          </p:cNvPr>
          <p:cNvSpPr>
            <a:spLocks noGrp="1"/>
          </p:cNvSpPr>
          <p:nvPr>
            <p:ph type="title"/>
          </p:nvPr>
        </p:nvSpPr>
        <p:spPr/>
        <p:txBody>
          <a:bodyPr/>
          <a:lstStyle/>
          <a:p>
            <a:r>
              <a:rPr lang="en-US" sz="4000" dirty="0">
                <a:solidFill>
                  <a:schemeClr val="accent1">
                    <a:lumMod val="60000"/>
                    <a:lumOff val="40000"/>
                  </a:schemeClr>
                </a:solidFill>
                <a:latin typeface="Algerian" panose="04020705040A02060702" pitchFamily="82" charset="0"/>
                <a:ea typeface="Gelasio" pitchFamily="34" charset="-122"/>
                <a:cs typeface="Gelasio" pitchFamily="34" charset="-120"/>
              </a:rPr>
              <a:t>Objectives</a:t>
            </a:r>
            <a:endParaRPr lang="en-US" sz="4000" dirty="0">
              <a:solidFill>
                <a:schemeClr val="accent1">
                  <a:lumMod val="60000"/>
                  <a:lumOff val="4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37D95A2E-5318-A6DF-B441-CE464D8817E5}"/>
              </a:ext>
            </a:extLst>
          </p:cNvPr>
          <p:cNvSpPr txBox="1"/>
          <p:nvPr/>
        </p:nvSpPr>
        <p:spPr>
          <a:xfrm>
            <a:off x="1154954" y="2780523"/>
            <a:ext cx="9302621"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Develop a gesture-based LMS :- Create an intuitive and engaging LMS that utilizes gesture recognition for interactive mathematics learning.</a:t>
            </a: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Enhance Student Engagement</a:t>
            </a:r>
            <a:r>
              <a:rPr lang="en-US"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 :- </a:t>
            </a: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Promote active participation and deeper understanding by allowing students to directly interact with mathematical concepts.</a:t>
            </a: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Personalize Learning Experiences:- Tailor the learning content and pace to individual student needs and learning styles.</a:t>
            </a: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Improve Learning Outcomes:- Increase student comprehension, retention, and problem-solving skills in mathematics through interactive and engaging learning.</a:t>
            </a: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5352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ACB476CE-0F16-CC9B-4DD7-458DF47EA97F}"/>
              </a:ext>
            </a:extLst>
          </p:cNvPr>
          <p:cNvSpPr>
            <a:spLocks noGrp="1"/>
          </p:cNvSpPr>
          <p:nvPr>
            <p:ph type="title"/>
          </p:nvPr>
        </p:nvSpPr>
        <p:spPr/>
        <p:txBody>
          <a:bodyPr/>
          <a:lstStyle/>
          <a:p>
            <a:r>
              <a:rPr lang="en-US" sz="3600" dirty="0">
                <a:solidFill>
                  <a:schemeClr val="accent1">
                    <a:lumMod val="60000"/>
                    <a:lumOff val="40000"/>
                  </a:schemeClr>
                </a:solidFill>
                <a:latin typeface="Algerian" panose="04020705040A02060702" pitchFamily="82" charset="0"/>
                <a:ea typeface="Gelasio" pitchFamily="34" charset="-122"/>
                <a:cs typeface="Gelasio" pitchFamily="34" charset="-120"/>
              </a:rPr>
              <a:t>Proposed System</a:t>
            </a:r>
            <a:endParaRPr lang="en-US" dirty="0">
              <a:solidFill>
                <a:schemeClr val="accent1">
                  <a:lumMod val="60000"/>
                  <a:lumOff val="40000"/>
                </a:schemeClr>
              </a:solidFill>
              <a:latin typeface="Algerian" panose="04020705040A02060702" pitchFamily="82" charset="0"/>
            </a:endParaRPr>
          </a:p>
        </p:txBody>
      </p:sp>
      <p:sp>
        <p:nvSpPr>
          <p:cNvPr id="71" name="TextBox 70">
            <a:extLst>
              <a:ext uri="{FF2B5EF4-FFF2-40B4-BE49-F238E27FC236}">
                <a16:creationId xmlns:a16="http://schemas.microsoft.com/office/drawing/2014/main" id="{B78BFE64-C8F5-F379-4E55-C48A0640A96F}"/>
              </a:ext>
            </a:extLst>
          </p:cNvPr>
          <p:cNvSpPr txBox="1"/>
          <p:nvPr/>
        </p:nvSpPr>
        <p:spPr>
          <a:xfrm>
            <a:off x="1390260" y="2855167"/>
            <a:ext cx="9134671" cy="230832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There is a lack of interactive tools that engage students and make learning more intuitive and fun. In particular, students with disabilities or those who struggle with traditional learning methods may find it challenging to grasp mathematical concepts. There is a need for an innovative solution that utilizes AI and gesture recognition technology to create an interactive and engaging learning environment for mathematics. Learning Management Systems (LMS) often lack personalization, engagement, and adaptability to individual learning styles. These systems are not fully optimized to provide a seamless experience for both students and educators, leading to challenges in content delivery, performance tracking, and engagement. </a:t>
            </a:r>
          </a:p>
        </p:txBody>
      </p:sp>
    </p:spTree>
    <p:extLst>
      <p:ext uri="{BB962C8B-B14F-4D97-AF65-F5344CB8AC3E}">
        <p14:creationId xmlns:p14="http://schemas.microsoft.com/office/powerpoint/2010/main" val="8174867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0812-F92B-197C-B31C-8DF7053F5119}"/>
              </a:ext>
            </a:extLst>
          </p:cNvPr>
          <p:cNvSpPr>
            <a:spLocks noGrp="1"/>
          </p:cNvSpPr>
          <p:nvPr>
            <p:ph type="title"/>
          </p:nvPr>
        </p:nvSpPr>
        <p:spPr/>
        <p:txBody>
          <a:bodyPr/>
          <a:lstStyle/>
          <a:p>
            <a:r>
              <a:rPr lang="en-US" sz="3600" dirty="0">
                <a:solidFill>
                  <a:schemeClr val="accent1">
                    <a:lumMod val="60000"/>
                    <a:lumOff val="40000"/>
                  </a:schemeClr>
                </a:solidFill>
                <a:latin typeface="Algerian" panose="04020705040A02060702" pitchFamily="82" charset="0"/>
                <a:ea typeface="Gelasio" pitchFamily="34" charset="-122"/>
                <a:cs typeface="Gelasio" pitchFamily="34" charset="-120"/>
              </a:rPr>
              <a:t>System Architecture Diagram</a:t>
            </a:r>
            <a:endParaRPr lang="en-US" dirty="0">
              <a:solidFill>
                <a:schemeClr val="accent1">
                  <a:lumMod val="60000"/>
                  <a:lumOff val="40000"/>
                </a:schemeClr>
              </a:solidFill>
              <a:latin typeface="Algerian" panose="04020705040A02060702" pitchFamily="82" charset="0"/>
            </a:endParaRPr>
          </a:p>
        </p:txBody>
      </p:sp>
      <p:pic>
        <p:nvPicPr>
          <p:cNvPr id="4" name="Picture 3">
            <a:extLst>
              <a:ext uri="{FF2B5EF4-FFF2-40B4-BE49-F238E27FC236}">
                <a16:creationId xmlns:a16="http://schemas.microsoft.com/office/drawing/2014/main" id="{CA912D15-AABB-E327-D333-4C3463AFDAFF}"/>
              </a:ext>
            </a:extLst>
          </p:cNvPr>
          <p:cNvPicPr>
            <a:picLocks noChangeAspect="1"/>
          </p:cNvPicPr>
          <p:nvPr/>
        </p:nvPicPr>
        <p:blipFill>
          <a:blip r:embed="rId2"/>
          <a:stretch>
            <a:fillRect/>
          </a:stretch>
        </p:blipFill>
        <p:spPr>
          <a:xfrm>
            <a:off x="2451877" y="2390704"/>
            <a:ext cx="7464490" cy="4119739"/>
          </a:xfrm>
          <a:prstGeom prst="rect">
            <a:avLst/>
          </a:prstGeom>
          <a:ln>
            <a:noFill/>
          </a:ln>
          <a:effectLst>
            <a:softEdge rad="112500"/>
          </a:effectLst>
        </p:spPr>
      </p:pic>
    </p:spTree>
    <p:extLst>
      <p:ext uri="{BB962C8B-B14F-4D97-AF65-F5344CB8AC3E}">
        <p14:creationId xmlns:p14="http://schemas.microsoft.com/office/powerpoint/2010/main" val="3392853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DE5B-F258-53A7-2242-7866F5B2DD18}"/>
              </a:ext>
            </a:extLst>
          </p:cNvPr>
          <p:cNvSpPr>
            <a:spLocks noGrp="1"/>
          </p:cNvSpPr>
          <p:nvPr>
            <p:ph type="title"/>
          </p:nvPr>
        </p:nvSpPr>
        <p:spPr/>
        <p:txBody>
          <a:bodyPr/>
          <a:lstStyle/>
          <a:p>
            <a:r>
              <a:rPr lang="en-US" dirty="0">
                <a:solidFill>
                  <a:schemeClr val="accent1">
                    <a:lumMod val="60000"/>
                    <a:lumOff val="40000"/>
                  </a:schemeClr>
                </a:solidFill>
                <a:latin typeface="Algerian" panose="04020705040A02060702" pitchFamily="82" charset="0"/>
              </a:rPr>
              <a:t>WORK FLOW Diagram  </a:t>
            </a:r>
          </a:p>
        </p:txBody>
      </p:sp>
      <p:sp>
        <p:nvSpPr>
          <p:cNvPr id="8" name="Rectangle 7"/>
          <p:cNvSpPr/>
          <p:nvPr/>
        </p:nvSpPr>
        <p:spPr>
          <a:xfrm>
            <a:off x="6709893" y="6413679"/>
            <a:ext cx="592428" cy="444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p:cNvSpPr/>
          <p:nvPr/>
        </p:nvSpPr>
        <p:spPr>
          <a:xfrm>
            <a:off x="8029334" y="5756856"/>
            <a:ext cx="1282090" cy="998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475" y="2315749"/>
            <a:ext cx="8075053" cy="4439220"/>
          </a:xfrm>
          <a:prstGeom prst="rect">
            <a:avLst/>
          </a:prstGeom>
        </p:spPr>
      </p:pic>
      <p:sp>
        <p:nvSpPr>
          <p:cNvPr id="11" name="Rectangle 10"/>
          <p:cNvSpPr/>
          <p:nvPr/>
        </p:nvSpPr>
        <p:spPr>
          <a:xfrm>
            <a:off x="8873544" y="6001555"/>
            <a:ext cx="772732" cy="528034"/>
          </a:xfrm>
          <a:prstGeom prst="rect">
            <a:avLst/>
          </a:prstGeom>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a:solidFill>
                  <a:schemeClr val="tx1"/>
                </a:solidFill>
              </a:rPr>
              <a:t>Math with Gestures using AI</a:t>
            </a:r>
          </a:p>
        </p:txBody>
      </p:sp>
      <p:cxnSp>
        <p:nvCxnSpPr>
          <p:cNvPr id="17" name="Straight Connector 16"/>
          <p:cNvCxnSpPr/>
          <p:nvPr/>
        </p:nvCxnSpPr>
        <p:spPr>
          <a:xfrm>
            <a:off x="9221273" y="5756856"/>
            <a:ext cx="0" cy="2446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CAF812-E3E8-7303-9CA1-543ACD6F8EC7}"/>
              </a:ext>
            </a:extLst>
          </p:cNvPr>
          <p:cNvSpPr txBox="1"/>
          <p:nvPr/>
        </p:nvSpPr>
        <p:spPr>
          <a:xfrm>
            <a:off x="4310743" y="2481943"/>
            <a:ext cx="518191" cy="5598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20773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035C5-F617-D0BD-FC42-0A22BB7E52E1}"/>
              </a:ext>
            </a:extLst>
          </p:cNvPr>
          <p:cNvSpPr>
            <a:spLocks noGrp="1"/>
          </p:cNvSpPr>
          <p:nvPr>
            <p:ph type="title"/>
          </p:nvPr>
        </p:nvSpPr>
        <p:spPr/>
        <p:txBody>
          <a:bodyPr/>
          <a:lstStyle/>
          <a:p>
            <a:pPr marL="571500" indent="-571500">
              <a:buFont typeface="Wingdings" panose="05000000000000000000" pitchFamily="2" charset="2"/>
              <a:buChar char="Ø"/>
            </a:pPr>
            <a:r>
              <a:rPr lang="en-US" dirty="0">
                <a:solidFill>
                  <a:schemeClr val="accent1">
                    <a:lumMod val="60000"/>
                    <a:lumOff val="40000"/>
                  </a:schemeClr>
                </a:solidFill>
                <a:latin typeface="Algerian" panose="04020705040A02060702" pitchFamily="82" charset="0"/>
              </a:rPr>
              <a:t>PROCESS OF PROJECT </a:t>
            </a:r>
          </a:p>
        </p:txBody>
      </p:sp>
      <p:sp>
        <p:nvSpPr>
          <p:cNvPr id="3" name="TextBox 2">
            <a:extLst>
              <a:ext uri="{FF2B5EF4-FFF2-40B4-BE49-F238E27FC236}">
                <a16:creationId xmlns:a16="http://schemas.microsoft.com/office/drawing/2014/main" id="{631A4FB6-E519-98E7-70A2-80B57EE6F227}"/>
              </a:ext>
            </a:extLst>
          </p:cNvPr>
          <p:cNvSpPr txBox="1"/>
          <p:nvPr/>
        </p:nvSpPr>
        <p:spPr>
          <a:xfrm>
            <a:off x="1324947" y="2312104"/>
            <a:ext cx="10235682" cy="4247317"/>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 The project aims to create a 'Math Gesture Program' that uses hand gestures to interact with an AI model to solve mathematical problems.</a:t>
            </a:r>
          </a:p>
          <a:p>
            <a:pPr algn="l"/>
            <a:endPar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 The concept involves detecting hand gestures and using them to initiate actions, such as drawing a mathematical problem for the AI to solve.</a:t>
            </a:r>
          </a:p>
          <a:p>
            <a:pPr algn="l"/>
            <a:endPar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 The video demonstrates using 'CV Zone' for hand detection and 'Google Gemini' as the AI model to interpret the drawings and provide solutions.</a:t>
            </a:r>
          </a:p>
          <a:p>
            <a:pPr algn="l"/>
            <a:endPar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 The development process is broken down into parts: hand detection, drawing, sending data to the AI model, and creating an interactive app.</a:t>
            </a:r>
          </a:p>
          <a:p>
            <a:pPr algn="l"/>
            <a:endPar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🖌For the drawing aspect, the script explains creating a canvas to overlay on the webcam feed and drawing lines based on hand movements.</a:t>
            </a: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48063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3EBD-4627-3A59-5EAB-0B5A1548D59D}"/>
              </a:ext>
            </a:extLst>
          </p:cNvPr>
          <p:cNvSpPr>
            <a:spLocks noGrp="1"/>
          </p:cNvSpPr>
          <p:nvPr>
            <p:ph type="title"/>
          </p:nvPr>
        </p:nvSpPr>
        <p:spPr>
          <a:xfrm>
            <a:off x="1276252" y="955007"/>
            <a:ext cx="8761413" cy="706964"/>
          </a:xfrm>
        </p:spPr>
        <p:txBody>
          <a:bodyPr/>
          <a:lstStyle/>
          <a:p>
            <a:r>
              <a:rPr lang="en-US" sz="4800" dirty="0">
                <a:solidFill>
                  <a:schemeClr val="accent1">
                    <a:lumMod val="60000"/>
                    <a:lumOff val="40000"/>
                  </a:schemeClr>
                </a:solidFill>
                <a:latin typeface="Algerian" panose="04020705040A02060702" pitchFamily="82" charset="0"/>
              </a:rPr>
              <a:t>APPLICATION DESIGN</a:t>
            </a:r>
          </a:p>
        </p:txBody>
      </p:sp>
      <p:sp>
        <p:nvSpPr>
          <p:cNvPr id="4" name="TextBox 3">
            <a:extLst>
              <a:ext uri="{FF2B5EF4-FFF2-40B4-BE49-F238E27FC236}">
                <a16:creationId xmlns:a16="http://schemas.microsoft.com/office/drawing/2014/main" id="{6630229F-167D-CEC8-955F-5F93419891B7}"/>
              </a:ext>
            </a:extLst>
          </p:cNvPr>
          <p:cNvSpPr txBox="1"/>
          <p:nvPr/>
        </p:nvSpPr>
        <p:spPr>
          <a:xfrm>
            <a:off x="1426181" y="2808136"/>
            <a:ext cx="6499123" cy="1077218"/>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DIAGRAMS ARE FOLLOWS :</a:t>
            </a:r>
          </a:p>
          <a:p>
            <a:endParaRPr lang="en-US"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832D405-A53C-6A14-1286-FF5E18EA156C}"/>
              </a:ext>
            </a:extLst>
          </p:cNvPr>
          <p:cNvSpPr txBox="1"/>
          <p:nvPr/>
        </p:nvSpPr>
        <p:spPr>
          <a:xfrm>
            <a:off x="2448735" y="3557945"/>
            <a:ext cx="6420464" cy="2431435"/>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FLOW DIAGRAM</a:t>
            </a: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SEQUENCE DIAGRAM</a:t>
            </a: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6398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4993B-D504-D8EE-B7DA-F14C3B916488}"/>
              </a:ext>
            </a:extLst>
          </p:cNvPr>
          <p:cNvPicPr>
            <a:picLocks noChangeAspect="1"/>
          </p:cNvPicPr>
          <p:nvPr/>
        </p:nvPicPr>
        <p:blipFill>
          <a:blip r:embed="rId2"/>
          <a:stretch>
            <a:fillRect/>
          </a:stretch>
        </p:blipFill>
        <p:spPr>
          <a:xfrm>
            <a:off x="3600101" y="390101"/>
            <a:ext cx="4991797" cy="6077798"/>
          </a:xfrm>
          <a:prstGeom prst="rect">
            <a:avLst/>
          </a:prstGeom>
          <a:ln>
            <a:noFill/>
          </a:ln>
          <a:effectLst>
            <a:softEdge rad="112500"/>
          </a:effectLst>
        </p:spPr>
      </p:pic>
    </p:spTree>
    <p:extLst>
      <p:ext uri="{BB962C8B-B14F-4D97-AF65-F5344CB8AC3E}">
        <p14:creationId xmlns:p14="http://schemas.microsoft.com/office/powerpoint/2010/main" val="319459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DEAA8-EFB7-B98D-18F2-3B852924F042}"/>
              </a:ext>
            </a:extLst>
          </p:cNvPr>
          <p:cNvPicPr>
            <a:picLocks noChangeAspect="1"/>
          </p:cNvPicPr>
          <p:nvPr/>
        </p:nvPicPr>
        <p:blipFill>
          <a:blip r:embed="rId2"/>
          <a:stretch>
            <a:fillRect/>
          </a:stretch>
        </p:blipFill>
        <p:spPr>
          <a:xfrm>
            <a:off x="3872205" y="573711"/>
            <a:ext cx="5212259" cy="5915851"/>
          </a:xfrm>
          <a:prstGeom prst="rect">
            <a:avLst/>
          </a:prstGeom>
        </p:spPr>
      </p:pic>
    </p:spTree>
    <p:extLst>
      <p:ext uri="{BB962C8B-B14F-4D97-AF65-F5344CB8AC3E}">
        <p14:creationId xmlns:p14="http://schemas.microsoft.com/office/powerpoint/2010/main" val="1254059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7F96-875F-CAC2-4165-2F8E08F0A6A9}"/>
              </a:ext>
            </a:extLst>
          </p:cNvPr>
          <p:cNvSpPr>
            <a:spLocks noGrp="1"/>
          </p:cNvSpPr>
          <p:nvPr>
            <p:ph type="title"/>
          </p:nvPr>
        </p:nvSpPr>
        <p:spPr/>
        <p:txBody>
          <a:bodyPr/>
          <a:lstStyle/>
          <a:p>
            <a:r>
              <a:rPr lang="en-US" dirty="0">
                <a:solidFill>
                  <a:schemeClr val="accent1">
                    <a:lumMod val="60000"/>
                    <a:lumOff val="40000"/>
                  </a:schemeClr>
                </a:solidFill>
                <a:latin typeface="Algerian" panose="04020705040A02060702" pitchFamily="82" charset="0"/>
              </a:rPr>
              <a:t>ADVANTAGES </a:t>
            </a:r>
          </a:p>
        </p:txBody>
      </p:sp>
      <p:sp>
        <p:nvSpPr>
          <p:cNvPr id="3" name="TextBox 2">
            <a:extLst>
              <a:ext uri="{FF2B5EF4-FFF2-40B4-BE49-F238E27FC236}">
                <a16:creationId xmlns:a16="http://schemas.microsoft.com/office/drawing/2014/main" id="{F714EEA5-53A5-25AF-F800-32EE18A5674C}"/>
              </a:ext>
            </a:extLst>
          </p:cNvPr>
          <p:cNvSpPr txBox="1"/>
          <p:nvPr/>
        </p:nvSpPr>
        <p:spPr>
          <a:xfrm>
            <a:off x="880188" y="2399000"/>
            <a:ext cx="10431624" cy="4524315"/>
          </a:xfrm>
          <a:prstGeom prst="rect">
            <a:avLst/>
          </a:prstGeom>
          <a:noFill/>
        </p:spPr>
        <p:txBody>
          <a:bodyPr wrap="square" rtlCol="0">
            <a:spAutoFit/>
          </a:bodyPr>
          <a:lstStyle/>
          <a:p>
            <a:pPr marL="0" marR="0" lvl="0" indent="0" algn="just" rtl="0">
              <a:spcBef>
                <a:spcPts val="0"/>
              </a:spcBef>
              <a:spcAft>
                <a:spcPts val="0"/>
              </a:spcAft>
              <a:buNone/>
            </a:pPr>
            <a:r>
              <a:rPr lang="en-US" sz="1800" b="1" dirty="0">
                <a:solidFill>
                  <a:schemeClr val="dk1"/>
                </a:solidFill>
                <a:latin typeface="Times New Roman"/>
                <a:ea typeface="Times New Roman"/>
                <a:cs typeface="Times New Roman"/>
                <a:sym typeface="Times New Roman"/>
              </a:rPr>
              <a:t>Real-Time Assistance: </a:t>
            </a:r>
            <a:r>
              <a:rPr lang="en-US" sz="1800" dirty="0">
                <a:solidFill>
                  <a:schemeClr val="dk1"/>
                </a:solidFill>
                <a:latin typeface="Times New Roman"/>
                <a:ea typeface="Times New Roman"/>
                <a:cs typeface="Times New Roman"/>
                <a:sym typeface="Times New Roman"/>
              </a:rPr>
              <a:t>Users receive instant feedback based on their gestures, allowing them to correct mistakes in real-time and progressively improve their mathematical understanding</a:t>
            </a:r>
            <a:r>
              <a:rPr lang="en-US" sz="1800" b="1" dirty="0">
                <a:solidFill>
                  <a:schemeClr val="dk1"/>
                </a:solidFill>
                <a:latin typeface="Times New Roman"/>
                <a:ea typeface="Times New Roman"/>
                <a:cs typeface="Times New Roman"/>
                <a:sym typeface="Times New Roman"/>
              </a:rPr>
              <a:t>. </a:t>
            </a:r>
          </a:p>
          <a:p>
            <a:pPr marL="457200" marR="0" lvl="0" indent="0" algn="just" rtl="0">
              <a:spcBef>
                <a:spcPts val="0"/>
              </a:spcBef>
              <a:spcAft>
                <a:spcPts val="0"/>
              </a:spcAft>
              <a:buNone/>
            </a:pPr>
            <a:endParaRPr lang="en-US" sz="1800" b="1"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lang="en-US" sz="1800" b="1"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1" dirty="0">
                <a:solidFill>
                  <a:schemeClr val="dk1"/>
                </a:solidFill>
                <a:latin typeface="Times New Roman"/>
                <a:ea typeface="Times New Roman"/>
                <a:cs typeface="Times New Roman"/>
                <a:sym typeface="Times New Roman"/>
              </a:rPr>
              <a:t>Easy to Understand</a:t>
            </a:r>
            <a:r>
              <a:rPr lang="en-US" sz="1800" dirty="0">
                <a:solidFill>
                  <a:schemeClr val="dk1"/>
                </a:solidFill>
                <a:latin typeface="Times New Roman"/>
                <a:ea typeface="Times New Roman"/>
                <a:cs typeface="Times New Roman"/>
                <a:sym typeface="Times New Roman"/>
              </a:rPr>
              <a:t>: Using gestures to learn math makes it feel natural. It helps students understand tricky ideas by physically interacting with them, making it easier to remember.</a:t>
            </a:r>
          </a:p>
          <a:p>
            <a:pPr marL="457200" marR="0" lvl="0" indent="0" algn="just" rtl="0">
              <a:spcBef>
                <a:spcPts val="0"/>
              </a:spcBef>
              <a:spcAft>
                <a:spcPts val="0"/>
              </a:spcAft>
              <a:buNone/>
            </a:pPr>
            <a:endParaRPr lang="en-US" sz="1800" dirty="0">
              <a:solidFill>
                <a:schemeClr val="dk1"/>
              </a:solidFill>
              <a:latin typeface="Times New Roman"/>
              <a:ea typeface="Times New Roman"/>
              <a:cs typeface="Times New Roman"/>
              <a:sym typeface="Times New Roman"/>
            </a:endParaRPr>
          </a:p>
          <a:p>
            <a:pPr marL="457200" marR="0" lvl="0" indent="0" algn="just" rtl="0">
              <a:spcBef>
                <a:spcPts val="0"/>
              </a:spcBef>
              <a:spcAft>
                <a:spcPts val="0"/>
              </a:spcAft>
              <a:buNone/>
            </a:pPr>
            <a:endParaRPr lang="en-US" sz="18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1" dirty="0">
                <a:solidFill>
                  <a:schemeClr val="dk1"/>
                </a:solidFill>
                <a:latin typeface="Times New Roman"/>
                <a:ea typeface="Times New Roman"/>
                <a:cs typeface="Times New Roman"/>
                <a:sym typeface="Times New Roman"/>
              </a:rPr>
              <a:t>Custom Learning:</a:t>
            </a:r>
            <a:r>
              <a:rPr lang="en-US" sz="1800" dirty="0">
                <a:solidFill>
                  <a:schemeClr val="dk1"/>
                </a:solidFill>
                <a:latin typeface="Times New Roman"/>
                <a:ea typeface="Times New Roman"/>
                <a:cs typeface="Times New Roman"/>
                <a:sym typeface="Times New Roman"/>
              </a:rPr>
              <a:t> The system adjusts to each student’s speed and style of learning. It suggests solutions and exercises that fit their specific needs, making learning more effective.</a:t>
            </a:r>
          </a:p>
          <a:p>
            <a:pPr marL="457200" marR="0" lvl="0" indent="0" algn="just" rtl="0">
              <a:spcBef>
                <a:spcPts val="0"/>
              </a:spcBef>
              <a:spcAft>
                <a:spcPts val="0"/>
              </a:spcAft>
              <a:buNone/>
            </a:pPr>
            <a:endParaRPr lang="en-US" sz="1800" dirty="0">
              <a:solidFill>
                <a:schemeClr val="dk1"/>
              </a:solidFill>
              <a:latin typeface="Times New Roman"/>
              <a:ea typeface="Times New Roman"/>
              <a:cs typeface="Times New Roman"/>
              <a:sym typeface="Times New Roman"/>
            </a:endParaRPr>
          </a:p>
          <a:p>
            <a:pPr marL="457200" marR="0" lvl="0" indent="0" algn="just" rtl="0">
              <a:spcBef>
                <a:spcPts val="0"/>
              </a:spcBef>
              <a:spcAft>
                <a:spcPts val="0"/>
              </a:spcAft>
              <a:buNone/>
            </a:pPr>
            <a:endParaRPr lang="en-US" sz="18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b="1" dirty="0">
                <a:solidFill>
                  <a:schemeClr val="dk1"/>
                </a:solidFill>
                <a:latin typeface="Times New Roman"/>
                <a:ea typeface="Times New Roman"/>
                <a:cs typeface="Times New Roman"/>
                <a:sym typeface="Times New Roman"/>
              </a:rPr>
              <a:t>No Language Barriers:</a:t>
            </a:r>
            <a:r>
              <a:rPr lang="en-US" sz="1800" dirty="0">
                <a:solidFill>
                  <a:schemeClr val="dk1"/>
                </a:solidFill>
                <a:latin typeface="Times New Roman"/>
                <a:ea typeface="Times New Roman"/>
                <a:cs typeface="Times New Roman"/>
                <a:sym typeface="Times New Roman"/>
              </a:rPr>
              <a:t> Since gestures don’t rely on words, students from different language backgrounds can use the system easily. This makes it inclusive for everyone.</a:t>
            </a:r>
          </a:p>
          <a:p>
            <a:pPr marL="0" marR="0" lvl="0" indent="0" algn="just" rtl="0">
              <a:spcBef>
                <a:spcPts val="0"/>
              </a:spcBef>
              <a:spcAft>
                <a:spcPts val="0"/>
              </a:spcAft>
              <a:buNone/>
            </a:pPr>
            <a:endParaRPr lang="en-US" sz="18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lang="en-US" sz="18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929156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9D83-A6E2-EC0A-FD80-DE564B99F2DB}"/>
              </a:ext>
            </a:extLst>
          </p:cNvPr>
          <p:cNvSpPr>
            <a:spLocks noGrp="1"/>
          </p:cNvSpPr>
          <p:nvPr>
            <p:ph type="title"/>
          </p:nvPr>
        </p:nvSpPr>
        <p:spPr/>
        <p:txBody>
          <a:bodyPr/>
          <a:lstStyle/>
          <a:p>
            <a:r>
              <a:rPr lang="en-US" sz="4000" dirty="0">
                <a:solidFill>
                  <a:schemeClr val="accent1">
                    <a:lumMod val="60000"/>
                    <a:lumOff val="40000"/>
                  </a:schemeClr>
                </a:solidFill>
                <a:latin typeface="Algerian" panose="04020705040A02060702" pitchFamily="82" charset="0"/>
              </a:rPr>
              <a:t>LIMITATIONS </a:t>
            </a:r>
          </a:p>
        </p:txBody>
      </p:sp>
      <p:sp>
        <p:nvSpPr>
          <p:cNvPr id="3" name="TextBox 2">
            <a:extLst>
              <a:ext uri="{FF2B5EF4-FFF2-40B4-BE49-F238E27FC236}">
                <a16:creationId xmlns:a16="http://schemas.microsoft.com/office/drawing/2014/main" id="{F41086E3-5664-6055-9A3D-71AFF3CB7540}"/>
              </a:ext>
            </a:extLst>
          </p:cNvPr>
          <p:cNvSpPr txBox="1"/>
          <p:nvPr/>
        </p:nvSpPr>
        <p:spPr>
          <a:xfrm>
            <a:off x="559838" y="2323322"/>
            <a:ext cx="11243388" cy="4524315"/>
          </a:xfrm>
          <a:prstGeom prst="rect">
            <a:avLst/>
          </a:prstGeom>
          <a:noFill/>
        </p:spPr>
        <p:txBody>
          <a:bodyPr wrap="square" rtlCol="0">
            <a:spAutoFit/>
          </a:bodyPr>
          <a:lstStyle/>
          <a:p>
            <a:pPr marL="285750" lvl="0" indent="-285750" algn="l" rtl="0">
              <a:spcBef>
                <a:spcPts val="0"/>
              </a:spcBef>
              <a:spcAft>
                <a:spcPts val="0"/>
              </a:spcAf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Accuracy Problems:</a:t>
            </a:r>
          </a:p>
          <a:p>
            <a:pPr lvl="1"/>
            <a:r>
              <a:rPr lang="en-US" dirty="0">
                <a:latin typeface="Times New Roman" panose="02020603050405020304" pitchFamily="18" charset="0"/>
                <a:cs typeface="Times New Roman" panose="02020603050405020304" pitchFamily="18" charset="0"/>
              </a:rPr>
              <a:t>Gesture Errors: The system might misunderstand gestures if the hand movements aren’t clear, the lighting is bad, or the background is messy.</a:t>
            </a:r>
          </a:p>
          <a:p>
            <a:pPr lvl="1"/>
            <a:r>
              <a:rPr lang="en-US" dirty="0">
                <a:latin typeface="Times New Roman" panose="02020603050405020304" pitchFamily="18" charset="0"/>
                <a:cs typeface="Times New Roman" panose="02020603050405020304" pitchFamily="18" charset="0"/>
              </a:rPr>
              <a:t>Math Errors: The AI might misread drawn numbers or symbols, especially if they’re written in a complicated or unusual way.</a:t>
            </a:r>
          </a:p>
          <a:p>
            <a:pPr marL="285750" lvl="0" indent="-285750" algn="l" rtl="0">
              <a:spcBef>
                <a:spcPts val="0"/>
              </a:spcBef>
              <a:spcAft>
                <a:spcPts val="0"/>
              </a:spcAf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Learning Challenges:</a:t>
            </a:r>
          </a:p>
          <a:p>
            <a:pPr lvl="1"/>
            <a:r>
              <a:rPr lang="en-US" dirty="0">
                <a:latin typeface="Times New Roman" panose="02020603050405020304" pitchFamily="18" charset="0"/>
                <a:cs typeface="Times New Roman" panose="02020603050405020304" pitchFamily="18" charset="0"/>
              </a:rPr>
              <a:t>Learning Gestures: Users need to learn specific hand movements, which might be hard for those who aren’t comfortable with technology.</a:t>
            </a:r>
          </a:p>
          <a:p>
            <a:pPr lvl="1"/>
            <a:r>
              <a:rPr lang="en-US" dirty="0">
                <a:latin typeface="Times New Roman" panose="02020603050405020304" pitchFamily="18" charset="0"/>
                <a:cs typeface="Times New Roman" panose="02020603050405020304" pitchFamily="18" charset="0"/>
              </a:rPr>
              <a:t>Different Styles: People might perform gestures differently, and the system could struggle to understand these variations.</a:t>
            </a:r>
          </a:p>
          <a:p>
            <a:pPr marL="285750" lvl="0" indent="-285750" algn="l" rtl="0">
              <a:spcBef>
                <a:spcPts val="0"/>
              </a:spcBef>
              <a:spcAft>
                <a:spcPts val="0"/>
              </a:spcAf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Physical Strain</a:t>
            </a:r>
            <a:r>
              <a:rPr lang="en-US" sz="1800"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Tired Hands: Using hand gestures for a long time, especially for hard math problems, could make users’ hands tired or uncomfortable.</a:t>
            </a:r>
          </a:p>
          <a:p>
            <a:pPr marL="285750" lvl="0" indent="-285750" algn="l" rtl="0">
              <a:spcBef>
                <a:spcPts val="0"/>
              </a:spcBef>
              <a:spcAft>
                <a:spcPts val="0"/>
              </a:spcAf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Cost and Maintenance</a:t>
            </a:r>
            <a:r>
              <a:rPr lang="en-US" sz="1800"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Expensive to Build: Making and maintaining an accurate and responsive gesture-based AI system takes a lot of time and money.</a:t>
            </a:r>
          </a:p>
        </p:txBody>
      </p:sp>
    </p:spTree>
    <p:extLst>
      <p:ext uri="{BB962C8B-B14F-4D97-AF65-F5344CB8AC3E}">
        <p14:creationId xmlns:p14="http://schemas.microsoft.com/office/powerpoint/2010/main" val="20588317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162A-D5A9-5C2B-31F2-E4F3BF3FB3CD}"/>
              </a:ext>
            </a:extLst>
          </p:cNvPr>
          <p:cNvSpPr>
            <a:spLocks noGrp="1"/>
          </p:cNvSpPr>
          <p:nvPr>
            <p:ph type="ctrTitle"/>
          </p:nvPr>
        </p:nvSpPr>
        <p:spPr>
          <a:xfrm>
            <a:off x="11240217" y="6556075"/>
            <a:ext cx="629579" cy="144996"/>
          </a:xfrm>
        </p:spPr>
        <p:txBody>
          <a:bodyPr/>
          <a:lstStyle/>
          <a:p>
            <a:r>
              <a:rPr lang="en-US" dirty="0"/>
              <a:t>.</a:t>
            </a:r>
          </a:p>
        </p:txBody>
      </p:sp>
      <p:sp>
        <p:nvSpPr>
          <p:cNvPr id="3" name="Subtitle 2">
            <a:extLst>
              <a:ext uri="{FF2B5EF4-FFF2-40B4-BE49-F238E27FC236}">
                <a16:creationId xmlns:a16="http://schemas.microsoft.com/office/drawing/2014/main" id="{8613B02E-859B-3D92-EF2F-A5729B40446D}"/>
              </a:ext>
            </a:extLst>
          </p:cNvPr>
          <p:cNvSpPr>
            <a:spLocks noGrp="1"/>
          </p:cNvSpPr>
          <p:nvPr>
            <p:ph type="subTitle" idx="1"/>
          </p:nvPr>
        </p:nvSpPr>
        <p:spPr>
          <a:xfrm flipV="1">
            <a:off x="10653623" y="307675"/>
            <a:ext cx="198258" cy="546340"/>
          </a:xfrm>
        </p:spPr>
        <p:txBody>
          <a:bodyPr/>
          <a:lstStyle/>
          <a:p>
            <a:r>
              <a:rPr lang="en-US" dirty="0"/>
              <a:t>.</a:t>
            </a:r>
          </a:p>
        </p:txBody>
      </p:sp>
      <p:sp>
        <p:nvSpPr>
          <p:cNvPr id="5" name="TextBox 5">
            <a:extLst>
              <a:ext uri="{FF2B5EF4-FFF2-40B4-BE49-F238E27FC236}">
                <a16:creationId xmlns:a16="http://schemas.microsoft.com/office/drawing/2014/main" id="{83B3FDF0-BDAA-48E6-807B-53DC2200C2F3}"/>
              </a:ext>
            </a:extLst>
          </p:cNvPr>
          <p:cNvSpPr txBox="1"/>
          <p:nvPr/>
        </p:nvSpPr>
        <p:spPr>
          <a:xfrm>
            <a:off x="4040218" y="1253621"/>
            <a:ext cx="3386137"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Rayat Shikshan Sanstha’s</a:t>
            </a:r>
          </a:p>
          <a:p>
            <a:pPr algn="ct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6C87FDA-2EF7-8293-BB48-1EA97AD6B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349" y="687364"/>
            <a:ext cx="1304923" cy="1304921"/>
          </a:xfrm>
          <a:prstGeom prst="rect">
            <a:avLst/>
          </a:prstGeom>
        </p:spPr>
      </p:pic>
      <p:sp>
        <p:nvSpPr>
          <p:cNvPr id="7" name="TextBox 9">
            <a:extLst>
              <a:ext uri="{FF2B5EF4-FFF2-40B4-BE49-F238E27FC236}">
                <a16:creationId xmlns:a16="http://schemas.microsoft.com/office/drawing/2014/main" id="{564DC622-AB37-71C7-6FC4-CA17858663DB}"/>
              </a:ext>
            </a:extLst>
          </p:cNvPr>
          <p:cNvSpPr txBox="1"/>
          <p:nvPr/>
        </p:nvSpPr>
        <p:spPr>
          <a:xfrm>
            <a:off x="2508484" y="1913308"/>
            <a:ext cx="681513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latin typeface="Times New Roman" panose="02020603050405020304" pitchFamily="18" charset="0"/>
                <a:cs typeface="Times New Roman" panose="02020603050405020304" pitchFamily="18" charset="0"/>
              </a:rPr>
              <a:t>“Karmaveer Bhaurao Patil College of </a:t>
            </a:r>
          </a:p>
          <a:p>
            <a:pPr algn="ctr"/>
            <a:r>
              <a:rPr lang="en-US" sz="2800" dirty="0">
                <a:latin typeface="Times New Roman" panose="02020603050405020304" pitchFamily="18" charset="0"/>
                <a:cs typeface="Times New Roman" panose="02020603050405020304" pitchFamily="18" charset="0"/>
              </a:rPr>
              <a:t>Engineering, Satara”</a:t>
            </a:r>
            <a:endParaRPr lang="en-IN" sz="2800" dirty="0">
              <a:latin typeface="Times New Roman" panose="02020603050405020304" pitchFamily="18" charset="0"/>
              <a:cs typeface="Times New Roman" panose="02020603050405020304" pitchFamily="18" charset="0"/>
            </a:endParaRPr>
          </a:p>
        </p:txBody>
      </p:sp>
      <p:sp>
        <p:nvSpPr>
          <p:cNvPr id="8" name="TextBox 10">
            <a:extLst>
              <a:ext uri="{FF2B5EF4-FFF2-40B4-BE49-F238E27FC236}">
                <a16:creationId xmlns:a16="http://schemas.microsoft.com/office/drawing/2014/main" id="{70CE9DB9-8135-71A1-639A-D3DCC8702562}"/>
              </a:ext>
            </a:extLst>
          </p:cNvPr>
          <p:cNvSpPr txBox="1"/>
          <p:nvPr/>
        </p:nvSpPr>
        <p:spPr>
          <a:xfrm>
            <a:off x="2461754" y="3045257"/>
            <a:ext cx="6562725" cy="105266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2400" dirty="0">
                <a:latin typeface="Times New Roman" panose="02020603050405020304" pitchFamily="18" charset="0"/>
                <a:cs typeface="Times New Roman" panose="02020603050405020304" pitchFamily="18" charset="0"/>
              </a:rPr>
              <a:t>Computer Engineering Department </a:t>
            </a:r>
          </a:p>
          <a:p>
            <a:pPr algn="ctr">
              <a:lnSpc>
                <a:spcPct val="150000"/>
              </a:lnSpc>
            </a:pPr>
            <a:r>
              <a:rPr lang="en-US" sz="2000" dirty="0">
                <a:latin typeface="Times New Roman" panose="02020603050405020304" pitchFamily="18" charset="0"/>
                <a:cs typeface="Times New Roman" panose="02020603050405020304" pitchFamily="18" charset="0"/>
              </a:rPr>
              <a:t>Academic Year: 2024-25</a:t>
            </a:r>
            <a:endParaRPr lang="en-IN" sz="2000" dirty="0">
              <a:latin typeface="Times New Roman" panose="02020603050405020304" pitchFamily="18" charset="0"/>
              <a:cs typeface="Times New Roman" panose="02020603050405020304" pitchFamily="18" charset="0"/>
            </a:endParaRPr>
          </a:p>
        </p:txBody>
      </p:sp>
      <p:sp>
        <p:nvSpPr>
          <p:cNvPr id="9" name="TextBox 11">
            <a:extLst>
              <a:ext uri="{FF2B5EF4-FFF2-40B4-BE49-F238E27FC236}">
                <a16:creationId xmlns:a16="http://schemas.microsoft.com/office/drawing/2014/main" id="{BB5DC338-DEC1-03C7-1AFC-D24A6F6C3371}"/>
              </a:ext>
            </a:extLst>
          </p:cNvPr>
          <p:cNvSpPr txBox="1"/>
          <p:nvPr/>
        </p:nvSpPr>
        <p:spPr>
          <a:xfrm>
            <a:off x="1547048" y="4216767"/>
            <a:ext cx="8372475" cy="121520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2400" dirty="0">
                <a:latin typeface="Times New Roman" panose="02020603050405020304" pitchFamily="18" charset="0"/>
                <a:cs typeface="Times New Roman" panose="02020603050405020304" pitchFamily="18" charset="0"/>
              </a:rPr>
              <a:t>Project Name:</a:t>
            </a:r>
          </a:p>
          <a:p>
            <a:pPr algn="ctr">
              <a:lnSpc>
                <a:spcPct val="150000"/>
              </a:lnSpc>
            </a:pPr>
            <a:r>
              <a:rPr lang="en-US" sz="2800" u="sng" dirty="0">
                <a:latin typeface="Times New Roman" panose="02020603050405020304" pitchFamily="18" charset="0"/>
                <a:cs typeface="Times New Roman" panose="02020603050405020304" pitchFamily="18" charset="0"/>
              </a:rPr>
              <a:t>“Math With Gesture Using AI(LMS)”</a:t>
            </a:r>
            <a:endParaRPr lang="en-IN" sz="2800" u="sng"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6F7C385-D4DA-3E7C-B62E-2EE12F299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614" y="687364"/>
            <a:ext cx="1422856" cy="1422856"/>
          </a:xfrm>
          <a:prstGeom prst="rect">
            <a:avLst/>
          </a:prstGeom>
        </p:spPr>
      </p:pic>
    </p:spTree>
    <p:extLst>
      <p:ext uri="{BB962C8B-B14F-4D97-AF65-F5344CB8AC3E}">
        <p14:creationId xmlns:p14="http://schemas.microsoft.com/office/powerpoint/2010/main" val="1890954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5CF6-3860-587E-748D-1ABDACE5C147}"/>
              </a:ext>
            </a:extLst>
          </p:cNvPr>
          <p:cNvSpPr>
            <a:spLocks noGrp="1"/>
          </p:cNvSpPr>
          <p:nvPr>
            <p:ph type="title"/>
          </p:nvPr>
        </p:nvSpPr>
        <p:spPr/>
        <p:txBody>
          <a:bodyPr/>
          <a:lstStyle/>
          <a:p>
            <a:r>
              <a:rPr lang="en-US" sz="4000" dirty="0">
                <a:solidFill>
                  <a:schemeClr val="accent1">
                    <a:lumMod val="60000"/>
                    <a:lumOff val="40000"/>
                  </a:schemeClr>
                </a:solidFill>
                <a:latin typeface="Algerian" panose="04020705040A02060702" pitchFamily="82" charset="0"/>
              </a:rPr>
              <a:t>FUTURE SCOPE </a:t>
            </a:r>
          </a:p>
        </p:txBody>
      </p:sp>
      <p:sp>
        <p:nvSpPr>
          <p:cNvPr id="3" name="TextBox 2">
            <a:extLst>
              <a:ext uri="{FF2B5EF4-FFF2-40B4-BE49-F238E27FC236}">
                <a16:creationId xmlns:a16="http://schemas.microsoft.com/office/drawing/2014/main" id="{7AC13A20-A731-10C3-C4A6-1E7823ABADA4}"/>
              </a:ext>
            </a:extLst>
          </p:cNvPr>
          <p:cNvSpPr txBox="1"/>
          <p:nvPr/>
        </p:nvSpPr>
        <p:spPr>
          <a:xfrm>
            <a:off x="1278294" y="2323323"/>
            <a:ext cx="9815804" cy="424731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future of learning systems, like online platforms (LMS), combined with gesture-based technology and artificial intelligence (AI), could completely change how we learn. Here's the idea in simple terms: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Gesture-Based Learning: Imagine learning math by moving your hands or fingers in the air to draw shapes, solve equations, or rotate 3D objects. It would feel more natural, almost like playing with the math concepts.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AI Assistance: AI would "watch" your gestures, understand what you're doing, and help you in real time. For example, if you're stuck, it could guide you or adjust the lesson to fit your level of understanding.</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Interactive and Fun: This approach would make learning math more hands-on and engaging, helping students better understand abstract ideas, like geometry or </a:t>
            </a:r>
            <a:r>
              <a:rPr lang="en-US" dirty="0" err="1">
                <a:latin typeface="Times New Roman" panose="02020603050405020304" pitchFamily="18" charset="0"/>
                <a:cs typeface="Times New Roman" panose="02020603050405020304" pitchFamily="18" charset="0"/>
              </a:rPr>
              <a:t>algebra.In</a:t>
            </a:r>
            <a:r>
              <a:rPr lang="en-US" dirty="0">
                <a:latin typeface="Times New Roman" panose="02020603050405020304" pitchFamily="18" charset="0"/>
                <a:cs typeface="Times New Roman" panose="02020603050405020304" pitchFamily="18" charset="0"/>
              </a:rPr>
              <a:t> short, combining AI with gesture-based tools could make math learning easier, more interactive, and personalized to each student’s needs.. </a:t>
            </a:r>
          </a:p>
        </p:txBody>
      </p:sp>
    </p:spTree>
    <p:extLst>
      <p:ext uri="{BB962C8B-B14F-4D97-AF65-F5344CB8AC3E}">
        <p14:creationId xmlns:p14="http://schemas.microsoft.com/office/powerpoint/2010/main" val="3312276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B7F2-83C6-B790-155B-2081949710E5}"/>
              </a:ext>
            </a:extLst>
          </p:cNvPr>
          <p:cNvSpPr>
            <a:spLocks noGrp="1"/>
          </p:cNvSpPr>
          <p:nvPr>
            <p:ph type="title"/>
          </p:nvPr>
        </p:nvSpPr>
        <p:spPr/>
        <p:txBody>
          <a:bodyPr/>
          <a:lstStyle/>
          <a:p>
            <a:r>
              <a:rPr lang="en-US" sz="4000" dirty="0">
                <a:solidFill>
                  <a:schemeClr val="accent1">
                    <a:lumMod val="60000"/>
                    <a:lumOff val="40000"/>
                  </a:schemeClr>
                </a:solidFill>
                <a:latin typeface="Algerian" panose="04020705040A02060702" pitchFamily="82" charset="0"/>
              </a:rPr>
              <a:t>Implementation </a:t>
            </a:r>
          </a:p>
        </p:txBody>
      </p:sp>
      <p:pic>
        <p:nvPicPr>
          <p:cNvPr id="3" name="20241206_095833">
            <a:hlinkClick r:id="" action="ppaction://media"/>
            <a:extLst>
              <a:ext uri="{FF2B5EF4-FFF2-40B4-BE49-F238E27FC236}">
                <a16:creationId xmlns:a16="http://schemas.microsoft.com/office/drawing/2014/main" id="{2CBA7543-37AC-0D68-15D5-FD9A9A13ED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734" y="1751860"/>
            <a:ext cx="8878532" cy="4994174"/>
          </a:xfrm>
          <a:prstGeom prst="rect">
            <a:avLst/>
          </a:prstGeom>
          <a:ln>
            <a:noFill/>
          </a:ln>
          <a:effectLst>
            <a:softEdge rad="112500"/>
          </a:effectLst>
        </p:spPr>
      </p:pic>
    </p:spTree>
    <p:extLst>
      <p:ext uri="{BB962C8B-B14F-4D97-AF65-F5344CB8AC3E}">
        <p14:creationId xmlns:p14="http://schemas.microsoft.com/office/powerpoint/2010/main" val="6220366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5FF36-F168-B0F8-C597-BC1804D41C19}"/>
              </a:ext>
            </a:extLst>
          </p:cNvPr>
          <p:cNvSpPr>
            <a:spLocks noGrp="1"/>
          </p:cNvSpPr>
          <p:nvPr>
            <p:ph type="title"/>
          </p:nvPr>
        </p:nvSpPr>
        <p:spPr/>
        <p:txBody>
          <a:bodyPr/>
          <a:lstStyle/>
          <a:p>
            <a:r>
              <a:rPr lang="en-US" dirty="0">
                <a:solidFill>
                  <a:schemeClr val="accent1">
                    <a:lumMod val="60000"/>
                    <a:lumOff val="40000"/>
                  </a:schemeClr>
                </a:solidFill>
                <a:latin typeface="Times New Roman" panose="02020603050405020304" pitchFamily="18" charset="0"/>
                <a:cs typeface="Times New Roman" panose="02020603050405020304" pitchFamily="18" charset="0"/>
              </a:rPr>
              <a:t>REFERENCES </a:t>
            </a:r>
          </a:p>
        </p:txBody>
      </p:sp>
      <p:sp>
        <p:nvSpPr>
          <p:cNvPr id="3" name="TextBox 2">
            <a:extLst>
              <a:ext uri="{FF2B5EF4-FFF2-40B4-BE49-F238E27FC236}">
                <a16:creationId xmlns:a16="http://schemas.microsoft.com/office/drawing/2014/main" id="{2D3FCE2A-5A1B-5CCF-0F99-1047FE5FC90B}"/>
              </a:ext>
            </a:extLst>
          </p:cNvPr>
          <p:cNvSpPr txBox="1"/>
          <p:nvPr/>
        </p:nvSpPr>
        <p:spPr>
          <a:xfrm>
            <a:off x="1154954" y="2827176"/>
            <a:ext cx="10291666"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Abhishek B1, Kanya Krishi2, Meghana M3, Hand gesture recognition using machine learning algorithms ISSN: 2722-3221, DOI: 10.11591/ ISSN: 4576-7854</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Mohammed Daaniyaal4, Anupama H . International Journal of Creative Research Thought 2020 IJCRT | Volume 8, Issue 6 June 2020 | ISSN: 2320-2882</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Nor Azura </a:t>
            </a:r>
            <a:r>
              <a:rPr lang="en-US" dirty="0" err="1">
                <a:latin typeface="Times New Roman" panose="02020603050405020304" pitchFamily="18" charset="0"/>
                <a:cs typeface="Times New Roman" panose="02020603050405020304" pitchFamily="18" charset="0"/>
              </a:rPr>
              <a:t>Adzharuddin</a:t>
            </a:r>
            <a:r>
              <a:rPr lang="en-US" dirty="0">
                <a:latin typeface="Times New Roman" panose="02020603050405020304" pitchFamily="18" charset="0"/>
                <a:cs typeface="Times New Roman" panose="02020603050405020304" pitchFamily="18" charset="0"/>
              </a:rPr>
              <a:t> and Lee </a:t>
            </a:r>
            <a:r>
              <a:rPr lang="en-US" dirty="0" err="1">
                <a:latin typeface="Times New Roman" panose="02020603050405020304" pitchFamily="18" charset="0"/>
                <a:cs typeface="Times New Roman" panose="02020603050405020304" pitchFamily="18" charset="0"/>
              </a:rPr>
              <a:t>Hwei</a:t>
            </a:r>
            <a:r>
              <a:rPr lang="en-US" dirty="0">
                <a:latin typeface="Times New Roman" panose="02020603050405020304" pitchFamily="18" charset="0"/>
                <a:cs typeface="Times New Roman" panose="02020603050405020304" pitchFamily="18" charset="0"/>
              </a:rPr>
              <a:t> Ling, International Journal of e-Education e- Business e-Management and e-Learning · January 2013 DOI: 10.7763/IJEEEE.2013.V3.233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hlinkClick r:id="rId2"/>
              </a:rPr>
              <a:t>https://www.researchgate.net/figure/Learning-Management-System</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hlinkClick r:id="rId3"/>
              </a:rPr>
              <a:t>https://www.computervision.zone/courses/maths-with-gestures-using-ai</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https://www.researchgate.net/publication/261071937_Learning_Math_Using_Gesture</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5220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A0D37-CE83-DD15-EEEA-9DB6956A4B29}"/>
              </a:ext>
            </a:extLst>
          </p:cNvPr>
          <p:cNvSpPr txBox="1"/>
          <p:nvPr/>
        </p:nvSpPr>
        <p:spPr>
          <a:xfrm>
            <a:off x="857251" y="2095500"/>
            <a:ext cx="10906124" cy="2215991"/>
          </a:xfrm>
          <a:prstGeom prst="rect">
            <a:avLst/>
          </a:prstGeom>
          <a:noFill/>
        </p:spPr>
        <p:txBody>
          <a:bodyPr wrap="square" rtlCol="0">
            <a:spAutoFit/>
          </a:bodyPr>
          <a:lstStyle/>
          <a:p>
            <a:r>
              <a:rPr lang="en-US" sz="13800" dirty="0">
                <a:solidFill>
                  <a:schemeClr val="accent1">
                    <a:lumMod val="60000"/>
                    <a:lumOff val="40000"/>
                  </a:schemeClr>
                </a:solidFill>
                <a:latin typeface="Algerian" panose="04020705040A02060702" pitchFamily="82" charset="0"/>
              </a:rPr>
              <a:t>THANK YOU</a:t>
            </a:r>
          </a:p>
        </p:txBody>
      </p:sp>
    </p:spTree>
    <p:extLst>
      <p:ext uri="{BB962C8B-B14F-4D97-AF65-F5344CB8AC3E}">
        <p14:creationId xmlns:p14="http://schemas.microsoft.com/office/powerpoint/2010/main" val="38804890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6D83-3818-617D-194E-3F3F33EDC2C0}"/>
              </a:ext>
            </a:extLst>
          </p:cNvPr>
          <p:cNvSpPr>
            <a:spLocks noGrp="1"/>
          </p:cNvSpPr>
          <p:nvPr>
            <p:ph type="title"/>
          </p:nvPr>
        </p:nvSpPr>
        <p:spPr>
          <a:xfrm>
            <a:off x="675736" y="534067"/>
            <a:ext cx="11516264" cy="1010408"/>
          </a:xfrm>
        </p:spPr>
        <p:txBody>
          <a:bodyPr>
            <a:normAutofit/>
          </a:bodyPr>
          <a:lstStyle/>
          <a:p>
            <a:r>
              <a:rPr lang="en-US" sz="3200" dirty="0">
                <a:solidFill>
                  <a:schemeClr val="accent1">
                    <a:lumMod val="60000"/>
                    <a:lumOff val="40000"/>
                  </a:schemeClr>
                </a:solidFill>
                <a:latin typeface="Algerian" panose="04020705040A02060702" pitchFamily="82" charset="0"/>
              </a:rPr>
              <a:t>PROJECT TITLE </a:t>
            </a:r>
            <a:r>
              <a:rPr lang="en-US" b="1" dirty="0">
                <a:solidFill>
                  <a:schemeClr val="accent1">
                    <a:lumMod val="60000"/>
                    <a:lumOff val="40000"/>
                  </a:schemeClr>
                </a:solidFill>
                <a:latin typeface="Algerian" panose="04020705040A02060702" pitchFamily="82" charset="0"/>
              </a:rPr>
              <a:t>:- </a:t>
            </a:r>
            <a:r>
              <a:rPr lang="en-US" sz="2800" b="1" u="sng" dirty="0">
                <a:solidFill>
                  <a:schemeClr val="accent1">
                    <a:lumMod val="60000"/>
                    <a:lumOff val="40000"/>
                  </a:schemeClr>
                </a:solidFill>
                <a:latin typeface="Algerian" panose="04020705040A02060702" pitchFamily="82" charset="0"/>
                <a:cs typeface="Times New Roman" panose="02020603050405020304" pitchFamily="18" charset="0"/>
              </a:rPr>
              <a:t>“</a:t>
            </a:r>
            <a:r>
              <a:rPr lang="en-US" sz="2800" u="sng" dirty="0">
                <a:solidFill>
                  <a:schemeClr val="accent1">
                    <a:lumMod val="60000"/>
                    <a:lumOff val="40000"/>
                  </a:schemeClr>
                </a:solidFill>
                <a:latin typeface="Times New Roman" panose="02020603050405020304" pitchFamily="18" charset="0"/>
                <a:cs typeface="Times New Roman" panose="02020603050405020304" pitchFamily="18" charset="0"/>
              </a:rPr>
              <a:t>MATH WITH GESTURE USING AI(LMS</a:t>
            </a:r>
            <a:r>
              <a:rPr lang="en-US" sz="2800" b="1" u="sng" dirty="0">
                <a:solidFill>
                  <a:schemeClr val="accent1">
                    <a:lumMod val="60000"/>
                    <a:lumOff val="40000"/>
                  </a:schemeClr>
                </a:solidFill>
                <a:latin typeface="Algerian" panose="04020705040A02060702" pitchFamily="82" charset="0"/>
                <a:cs typeface="Times New Roman" panose="02020603050405020304" pitchFamily="18" charset="0"/>
              </a:rPr>
              <a:t>)”</a:t>
            </a:r>
            <a:endParaRPr lang="en-US" sz="2800" b="1" dirty="0">
              <a:solidFill>
                <a:schemeClr val="accent1">
                  <a:lumMod val="60000"/>
                  <a:lumOff val="40000"/>
                </a:schemeClr>
              </a:solidFill>
              <a:latin typeface="Algerian" panose="04020705040A02060702" pitchFamily="82" charset="0"/>
            </a:endParaRPr>
          </a:p>
        </p:txBody>
      </p:sp>
      <p:sp>
        <p:nvSpPr>
          <p:cNvPr id="6" name="TextBox 5">
            <a:extLst>
              <a:ext uri="{FF2B5EF4-FFF2-40B4-BE49-F238E27FC236}">
                <a16:creationId xmlns:a16="http://schemas.microsoft.com/office/drawing/2014/main" id="{E60CEC1A-65AC-4DDE-B175-39D09BBC0076}"/>
              </a:ext>
            </a:extLst>
          </p:cNvPr>
          <p:cNvSpPr txBox="1"/>
          <p:nvPr/>
        </p:nvSpPr>
        <p:spPr>
          <a:xfrm>
            <a:off x="2900632" y="2911215"/>
            <a:ext cx="6605677" cy="286232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GROUP MEMBERS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  JAY SUDHIR KADU (ROLL NO :- 47)</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2.  MOHIT NITIN HOL   (ROLL NO :- 31)</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3. GANESH SHIVAJI JADHAV(ROLL N0 :-34)</a:t>
            </a:r>
          </a:p>
          <a:p>
            <a:pPr marL="342900" indent="-342900">
              <a:buFont typeface="+mj-lt"/>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4.  VISHWAJEET DEEPAK KADAM (ROLL N0 :-45)</a:t>
            </a:r>
          </a:p>
        </p:txBody>
      </p:sp>
      <p:sp>
        <p:nvSpPr>
          <p:cNvPr id="7" name="TextBox 6">
            <a:extLst>
              <a:ext uri="{FF2B5EF4-FFF2-40B4-BE49-F238E27FC236}">
                <a16:creationId xmlns:a16="http://schemas.microsoft.com/office/drawing/2014/main" id="{312D2E2A-65BF-9964-B665-C8068CCEC53C}"/>
              </a:ext>
            </a:extLst>
          </p:cNvPr>
          <p:cNvSpPr txBox="1"/>
          <p:nvPr/>
        </p:nvSpPr>
        <p:spPr>
          <a:xfrm>
            <a:off x="2260692" y="1544475"/>
            <a:ext cx="788555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UNDER THE GUIDANCE OF PROF MR. BHAGWAT SHANKAR UCHALE</a:t>
            </a:r>
          </a:p>
        </p:txBody>
      </p:sp>
    </p:spTree>
    <p:extLst>
      <p:ext uri="{BB962C8B-B14F-4D97-AF65-F5344CB8AC3E}">
        <p14:creationId xmlns:p14="http://schemas.microsoft.com/office/powerpoint/2010/main" val="24829831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38E5-F0A0-3CF4-FB93-F0424C2EDC7B}"/>
              </a:ext>
            </a:extLst>
          </p:cNvPr>
          <p:cNvSpPr>
            <a:spLocks noGrp="1"/>
          </p:cNvSpPr>
          <p:nvPr>
            <p:ph type="title"/>
          </p:nvPr>
        </p:nvSpPr>
        <p:spPr/>
        <p:txBody>
          <a:bodyPr/>
          <a:lstStyle/>
          <a:p>
            <a:r>
              <a:rPr lang="en-US" sz="4400" dirty="0">
                <a:solidFill>
                  <a:schemeClr val="accent1">
                    <a:lumMod val="60000"/>
                    <a:lumOff val="40000"/>
                  </a:schemeClr>
                </a:solidFill>
                <a:latin typeface="Algerian" panose="04020705040A02060702" pitchFamily="82" charset="0"/>
              </a:rPr>
              <a:t>CONTENT</a:t>
            </a:r>
          </a:p>
        </p:txBody>
      </p:sp>
      <p:sp>
        <p:nvSpPr>
          <p:cNvPr id="3" name="TextBox 2">
            <a:extLst>
              <a:ext uri="{FF2B5EF4-FFF2-40B4-BE49-F238E27FC236}">
                <a16:creationId xmlns:a16="http://schemas.microsoft.com/office/drawing/2014/main" id="{16FF017C-46C9-F8FD-B80B-106AA593B041}"/>
              </a:ext>
            </a:extLst>
          </p:cNvPr>
          <p:cNvSpPr txBox="1"/>
          <p:nvPr/>
        </p:nvSpPr>
        <p:spPr>
          <a:xfrm>
            <a:off x="1225421" y="2722205"/>
            <a:ext cx="8808564" cy="3970318"/>
          </a:xfrm>
          <a:prstGeom prst="rect">
            <a:avLst/>
          </a:prstGeom>
          <a:noFill/>
        </p:spPr>
        <p:txBody>
          <a:bodyPr wrap="square" rtlCol="0">
            <a:spAutoFit/>
          </a:bodyPr>
          <a:lstStyle/>
          <a:p>
            <a:pPr marL="342900" indent="-342900">
              <a:buFont typeface="+mj-lt"/>
              <a:buAutoNum type="arabicPeriod"/>
            </a:pPr>
            <a:r>
              <a:rPr lang="en-US"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INTRODUCTION TO MATHS WITH GESTURE USING AI (LMS)</a:t>
            </a:r>
          </a:p>
          <a:p>
            <a:pPr marL="342900" indent="-342900">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PROCESS OF PROJECT </a:t>
            </a:r>
          </a:p>
          <a:p>
            <a:pPr marL="342900" indent="-342900">
              <a:buFont typeface="+mj-lt"/>
              <a:buAutoNum type="arabicPeriod"/>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LITERATURE SURVEY</a:t>
            </a:r>
          </a:p>
          <a:p>
            <a:pPr marL="342900" indent="-342900">
              <a:buFont typeface="+mj-lt"/>
              <a:buAutoNum type="arabicPeriod"/>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EXISTING SYSTEMS</a:t>
            </a:r>
            <a:endParaRPr lang="en-US"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endParaRPr>
          </a:p>
          <a:p>
            <a:pPr marL="342900" indent="-342900">
              <a:buFont typeface="+mj-lt"/>
              <a:buAutoNum type="arabicPeriod"/>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OBJECTIVES</a:t>
            </a:r>
          </a:p>
          <a:p>
            <a:pPr marL="342900" indent="-342900">
              <a:buFont typeface="+mj-lt"/>
              <a:buAutoNum type="arabicPeriod"/>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PROPOSED SYSTEM</a:t>
            </a:r>
          </a:p>
          <a:p>
            <a:pPr marL="342900" indent="-342900">
              <a:buFont typeface="+mj-lt"/>
              <a:buAutoNum type="arabicPeriod"/>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SYSTEM ARCHITECTURE DIAGRAM</a:t>
            </a:r>
            <a:endParaRPr lang="en-US"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endParaRPr>
          </a:p>
          <a:p>
            <a:pPr marL="342900" indent="-342900">
              <a:buFont typeface="+mj-lt"/>
              <a:buAutoNum type="arabicPeriod"/>
            </a:pPr>
            <a:r>
              <a:rPr lang="en-US"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WORK FLOW</a:t>
            </a:r>
          </a:p>
          <a:p>
            <a:pPr marL="342900" indent="-342900">
              <a:buFont typeface="+mj-lt"/>
              <a:buAutoNum type="arabicPeriod"/>
            </a:pPr>
            <a:r>
              <a:rPr lang="en-US" sz="18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APPLICATION DESIGN</a:t>
            </a:r>
          </a:p>
          <a:p>
            <a:pPr marL="342900" indent="-342900">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ADVANTAGES</a:t>
            </a:r>
          </a:p>
          <a:p>
            <a:pPr marL="342900" indent="-342900">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LIMITATIOND </a:t>
            </a:r>
          </a:p>
          <a:p>
            <a:pPr marL="342900" indent="-342900">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FUTURE SCOPE</a:t>
            </a:r>
          </a:p>
          <a:p>
            <a:pPr marL="342900" indent="-342900">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CONCLUSION </a:t>
            </a:r>
          </a:p>
          <a:p>
            <a:pPr marL="342900" indent="-342900">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REFERANCES  </a:t>
            </a:r>
          </a:p>
        </p:txBody>
      </p:sp>
    </p:spTree>
    <p:extLst>
      <p:ext uri="{BB962C8B-B14F-4D97-AF65-F5344CB8AC3E}">
        <p14:creationId xmlns:p14="http://schemas.microsoft.com/office/powerpoint/2010/main" val="43492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798" y="1063417"/>
            <a:ext cx="8831816" cy="1152245"/>
          </a:xfrm>
        </p:spPr>
        <p:txBody>
          <a:bodyPr/>
          <a:lstStyle/>
          <a:p>
            <a:r>
              <a:rPr lang="en-US" dirty="0">
                <a:solidFill>
                  <a:schemeClr val="accent1">
                    <a:lumMod val="60000"/>
                    <a:lumOff val="40000"/>
                  </a:schemeClr>
                </a:solidFill>
                <a:latin typeface="Algerian" pitchFamily="82" charset="0"/>
              </a:rPr>
              <a:t>Motivation(case study)</a:t>
            </a:r>
          </a:p>
        </p:txBody>
      </p:sp>
      <p:sp>
        <p:nvSpPr>
          <p:cNvPr id="3" name="Text Placeholder 2"/>
          <p:cNvSpPr>
            <a:spLocks noGrp="1"/>
          </p:cNvSpPr>
          <p:nvPr>
            <p:ph type="body" sz="half" idx="2"/>
          </p:nvPr>
        </p:nvSpPr>
        <p:spPr>
          <a:xfrm>
            <a:off x="1154954" y="2535157"/>
            <a:ext cx="8825659" cy="3909646"/>
          </a:xfrm>
        </p:spPr>
        <p:txBody>
          <a:bodyPr>
            <a:normAutofit/>
          </a:bodyPr>
          <a:lstStyle/>
          <a:p>
            <a:r>
              <a:rPr lang="en-US" sz="2000" b="1" dirty="0">
                <a:latin typeface="Times New Roman" pitchFamily="18" charset="0"/>
                <a:cs typeface="Times New Roman" pitchFamily="18" charset="0"/>
              </a:rPr>
              <a:t>Case Study: </a:t>
            </a:r>
          </a:p>
          <a:p>
            <a:pPr marL="285750" indent="-285750" algn="just">
              <a:buFont typeface="Wingdings" pitchFamily="2" charset="2"/>
              <a:buChar char="Ø"/>
            </a:pPr>
            <a:r>
              <a:rPr lang="en-US" dirty="0">
                <a:latin typeface="Times New Roman" pitchFamily="18" charset="0"/>
                <a:cs typeface="Times New Roman" pitchFamily="18" charset="0"/>
              </a:rPr>
              <a:t>Enhancing Math Learning with AI-Driven Gestures in LMS </a:t>
            </a:r>
            <a:r>
              <a:rPr lang="en-US" dirty="0" err="1">
                <a:latin typeface="Times New Roman" pitchFamily="18" charset="0"/>
                <a:cs typeface="Times New Roman" pitchFamily="18" charset="0"/>
              </a:rPr>
              <a:t>Problem:Traditional</a:t>
            </a:r>
            <a:r>
              <a:rPr lang="en-US" dirty="0">
                <a:latin typeface="Times New Roman" pitchFamily="18" charset="0"/>
                <a:cs typeface="Times New Roman" pitchFamily="18" charset="0"/>
              </a:rPr>
              <a:t> LMS platforms lack interactive tools for kinesthetic </a:t>
            </a:r>
            <a:r>
              <a:rPr lang="en-US" dirty="0" err="1">
                <a:latin typeface="Times New Roman" pitchFamily="18" charset="0"/>
                <a:cs typeface="Times New Roman" pitchFamily="18" charset="0"/>
              </a:rPr>
              <a:t>learners.Math</a:t>
            </a:r>
            <a:r>
              <a:rPr lang="en-US" dirty="0">
                <a:latin typeface="Times New Roman" pitchFamily="18" charset="0"/>
                <a:cs typeface="Times New Roman" pitchFamily="18" charset="0"/>
              </a:rPr>
              <a:t> concepts, especially abstract ones, are hard to grasp using only text or static visuals.</a:t>
            </a:r>
          </a:p>
          <a:p>
            <a:pPr marL="285750" indent="-285750" algn="just">
              <a:buFont typeface="Wingdings" pitchFamily="2" charset="2"/>
              <a:buChar char="Ø"/>
            </a:pPr>
            <a:r>
              <a:rPr lang="en-US" dirty="0">
                <a:latin typeface="Times New Roman" pitchFamily="18" charset="0"/>
                <a:cs typeface="Times New Roman" pitchFamily="18" charset="0"/>
              </a:rPr>
              <a:t>Integrate AI-driven gesture recognition into LMS, allowing students to interact with math through physical gestures (e.g., drawing shapes or solving equations).AI recognizes and provides feedback in real time, enhancing engagement and understanding</a:t>
            </a:r>
            <a:r>
              <a:rPr lang="en-US" dirty="0"/>
              <a:t>.</a:t>
            </a:r>
          </a:p>
        </p:txBody>
      </p:sp>
    </p:spTree>
    <p:extLst>
      <p:ext uri="{BB962C8B-B14F-4D97-AF65-F5344CB8AC3E}">
        <p14:creationId xmlns:p14="http://schemas.microsoft.com/office/powerpoint/2010/main" val="4275476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C31F-38C5-9205-A825-84A944B21FF4}"/>
              </a:ext>
            </a:extLst>
          </p:cNvPr>
          <p:cNvSpPr>
            <a:spLocks noGrp="1"/>
          </p:cNvSpPr>
          <p:nvPr>
            <p:ph type="title"/>
          </p:nvPr>
        </p:nvSpPr>
        <p:spPr>
          <a:xfrm>
            <a:off x="1129004" y="535127"/>
            <a:ext cx="9722498" cy="1984137"/>
          </a:xfrm>
        </p:spPr>
        <p:txBody>
          <a:bodyPr/>
          <a:lstStyle/>
          <a:p>
            <a:r>
              <a:rPr lang="en-US" dirty="0">
                <a:solidFill>
                  <a:schemeClr val="accent1">
                    <a:lumMod val="60000"/>
                    <a:lumOff val="40000"/>
                  </a:schemeClr>
                </a:solidFill>
                <a:latin typeface="Algerian" panose="04020705040A02060702" pitchFamily="82" charset="0"/>
                <a:ea typeface="Gelasio" pitchFamily="34" charset="-122"/>
                <a:cs typeface="Gelasio" pitchFamily="34" charset="-120"/>
              </a:rPr>
              <a:t>Introduction to </a:t>
            </a:r>
            <a:r>
              <a:rPr lang="en-US" dirty="0" err="1">
                <a:solidFill>
                  <a:schemeClr val="accent1">
                    <a:lumMod val="60000"/>
                    <a:lumOff val="40000"/>
                  </a:schemeClr>
                </a:solidFill>
                <a:latin typeface="Algerian" panose="04020705040A02060702" pitchFamily="82" charset="0"/>
                <a:ea typeface="Gelasio" pitchFamily="34" charset="-122"/>
                <a:cs typeface="Gelasio" pitchFamily="34" charset="-120"/>
              </a:rPr>
              <a:t>Maths</a:t>
            </a:r>
            <a:r>
              <a:rPr lang="en-US" dirty="0">
                <a:solidFill>
                  <a:schemeClr val="accent1">
                    <a:lumMod val="60000"/>
                    <a:lumOff val="40000"/>
                  </a:schemeClr>
                </a:solidFill>
                <a:latin typeface="Algerian" panose="04020705040A02060702" pitchFamily="82" charset="0"/>
                <a:ea typeface="Gelasio" pitchFamily="34" charset="-122"/>
                <a:cs typeface="Gelasio" pitchFamily="34" charset="-120"/>
              </a:rPr>
              <a:t> with Gesture using AI (LMS)</a:t>
            </a:r>
            <a:br>
              <a:rPr lang="en-US" dirty="0">
                <a:solidFill>
                  <a:schemeClr val="accent1">
                    <a:lumMod val="60000"/>
                    <a:lumOff val="40000"/>
                  </a:schemeClr>
                </a:solidFill>
                <a:latin typeface="Algerian" panose="04020705040A02060702" pitchFamily="82" charset="0"/>
              </a:rPr>
            </a:br>
            <a:endParaRPr lang="en-US" dirty="0">
              <a:solidFill>
                <a:schemeClr val="accent1">
                  <a:lumMod val="60000"/>
                  <a:lumOff val="4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B161DA64-509F-DC51-790C-AABFAE90D7CF}"/>
              </a:ext>
            </a:extLst>
          </p:cNvPr>
          <p:cNvSpPr txBox="1"/>
          <p:nvPr/>
        </p:nvSpPr>
        <p:spPr>
          <a:xfrm>
            <a:off x="998375" y="2906553"/>
            <a:ext cx="6522098" cy="3046988"/>
          </a:xfrm>
          <a:prstGeom prst="rect">
            <a:avLst/>
          </a:prstGeom>
          <a:noFill/>
        </p:spPr>
        <p:txBody>
          <a:bodyPr wrap="square" rtlCol="0">
            <a:spAutoFit/>
          </a:bodyPr>
          <a:lstStyle/>
          <a:p>
            <a:pPr algn="just"/>
            <a:r>
              <a:rPr lang="en-US" sz="24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This presentation explores a novel Learning Management System (LMS) that utilizes Artificial Intelligence (AI) to enhance mathematics education through gesture recognition. This system aims to bridge the gap between traditional learning methods and modern technology, providing an intuitive and engaging learning experience for students.</a:t>
            </a: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 name="Image 0">
            <a:extLst>
              <a:ext uri="{FF2B5EF4-FFF2-40B4-BE49-F238E27FC236}">
                <a16:creationId xmlns:a16="http://schemas.microsoft.com/office/drawing/2014/main" id="{32C481D8-1BE4-CD72-312B-3F3399B0AAF8}"/>
              </a:ext>
            </a:extLst>
          </p:cNvPr>
          <p:cNvPicPr>
            <a:picLocks noChangeAspect="1"/>
          </p:cNvPicPr>
          <p:nvPr/>
        </p:nvPicPr>
        <p:blipFill>
          <a:blip r:embed="rId2"/>
          <a:stretch>
            <a:fillRect/>
          </a:stretch>
        </p:blipFill>
        <p:spPr>
          <a:xfrm>
            <a:off x="8126965" y="2747969"/>
            <a:ext cx="3221644" cy="3181536"/>
          </a:xfrm>
          <a:prstGeom prst="rect">
            <a:avLst/>
          </a:prstGeom>
          <a:ln>
            <a:noFill/>
          </a:ln>
          <a:effectLst>
            <a:softEdge rad="112500"/>
          </a:effectLst>
        </p:spPr>
      </p:pic>
    </p:spTree>
    <p:extLst>
      <p:ext uri="{BB962C8B-B14F-4D97-AF65-F5344CB8AC3E}">
        <p14:creationId xmlns:p14="http://schemas.microsoft.com/office/powerpoint/2010/main" val="16082995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C7CC8-41DA-3D66-2BAA-421125C4B197}"/>
              </a:ext>
            </a:extLst>
          </p:cNvPr>
          <p:cNvSpPr>
            <a:spLocks noGrp="1"/>
          </p:cNvSpPr>
          <p:nvPr>
            <p:ph type="title"/>
          </p:nvPr>
        </p:nvSpPr>
        <p:spPr/>
        <p:txBody>
          <a:bodyPr/>
          <a:lstStyle/>
          <a:p>
            <a:r>
              <a:rPr lang="en-US" sz="4000" dirty="0">
                <a:solidFill>
                  <a:schemeClr val="accent1">
                    <a:lumMod val="60000"/>
                    <a:lumOff val="40000"/>
                  </a:schemeClr>
                </a:solidFill>
                <a:latin typeface="Algerian" panose="04020705040A02060702" pitchFamily="82" charset="0"/>
                <a:ea typeface="Gelasio" pitchFamily="34" charset="-122"/>
                <a:cs typeface="Gelasio" pitchFamily="34" charset="-120"/>
              </a:rPr>
              <a:t>Literature Survey</a:t>
            </a:r>
            <a:endParaRPr lang="en-US" sz="4000" dirty="0">
              <a:solidFill>
                <a:schemeClr val="accent1">
                  <a:lumMod val="60000"/>
                  <a:lumOff val="40000"/>
                </a:schemeClr>
              </a:solidFill>
              <a:latin typeface="Algerian" panose="04020705040A02060702" pitchFamily="82" charset="0"/>
            </a:endParaRPr>
          </a:p>
        </p:txBody>
      </p:sp>
      <p:sp>
        <p:nvSpPr>
          <p:cNvPr id="4" name="TextBox 3">
            <a:extLst>
              <a:ext uri="{FF2B5EF4-FFF2-40B4-BE49-F238E27FC236}">
                <a16:creationId xmlns:a16="http://schemas.microsoft.com/office/drawing/2014/main" id="{6A03A24D-C919-F664-041E-ED093F83F830}"/>
              </a:ext>
            </a:extLst>
          </p:cNvPr>
          <p:cNvSpPr txBox="1"/>
          <p:nvPr/>
        </p:nvSpPr>
        <p:spPr>
          <a:xfrm flipV="1">
            <a:off x="11896531" y="6634063"/>
            <a:ext cx="55984" cy="80693"/>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E1F30C7-DA13-C7D2-5186-EAC074EB7420}"/>
              </a:ext>
            </a:extLst>
          </p:cNvPr>
          <p:cNvSpPr txBox="1"/>
          <p:nvPr/>
        </p:nvSpPr>
        <p:spPr>
          <a:xfrm>
            <a:off x="811764" y="2687217"/>
            <a:ext cx="10730204"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 Journals research and reviews machine learning ISSN :2583-4835 Mat Journals Development in Al ISSN :0976-5832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International Journal of Creative Research Thought 2020 IJCRT | Volume 8, Issue 6 June 2020 | ISSN: 2320-2882</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Current systems that integrate mathematics with gesture recognition using AI combine gesture capturing technology with advanced AI algorithms to enhance mathematical interactions.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International Journal of e-Education e-Business e-Management and e-Learning · January 2013 DOI: 10.7763/IJEEEE.2013.V3.233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Existing Learning Management Systems (LMS) are centralized platforms that manage and deliver educational content, offering features like course creation, user management, assessments, and communication tools.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Journal of Social Studies Education Research 2022: 13 (2), 147-169 https://sdxlturbo.ai/blog-math-with-gestures-using-ai-45425 </a:t>
            </a:r>
          </a:p>
        </p:txBody>
      </p:sp>
    </p:spTree>
    <p:extLst>
      <p:ext uri="{BB962C8B-B14F-4D97-AF65-F5344CB8AC3E}">
        <p14:creationId xmlns:p14="http://schemas.microsoft.com/office/powerpoint/2010/main" val="4594371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8BD3-F080-8DC3-2275-61DE3F0E81CC}"/>
              </a:ext>
            </a:extLst>
          </p:cNvPr>
          <p:cNvSpPr>
            <a:spLocks noGrp="1"/>
          </p:cNvSpPr>
          <p:nvPr>
            <p:ph type="title"/>
          </p:nvPr>
        </p:nvSpPr>
        <p:spPr>
          <a:xfrm>
            <a:off x="1276252" y="737118"/>
            <a:ext cx="8761413" cy="1007706"/>
          </a:xfrm>
        </p:spPr>
        <p:txBody>
          <a:bodyPr/>
          <a:lstStyle/>
          <a:p>
            <a:br>
              <a:rPr lang="en-US" sz="4000" dirty="0">
                <a:solidFill>
                  <a:schemeClr val="accent1">
                    <a:lumMod val="60000"/>
                    <a:lumOff val="40000"/>
                  </a:schemeClr>
                </a:solidFill>
                <a:latin typeface="Algerian" panose="04020705040A02060702" pitchFamily="82" charset="0"/>
                <a:ea typeface="Gelasio" pitchFamily="34" charset="-122"/>
                <a:cs typeface="Gelasio" pitchFamily="34" charset="-120"/>
              </a:rPr>
            </a:br>
            <a:r>
              <a:rPr lang="en-US" sz="4000" dirty="0">
                <a:solidFill>
                  <a:schemeClr val="accent1">
                    <a:lumMod val="60000"/>
                    <a:lumOff val="40000"/>
                  </a:schemeClr>
                </a:solidFill>
                <a:latin typeface="Algerian" panose="04020705040A02060702" pitchFamily="82" charset="0"/>
                <a:ea typeface="Gelasio" pitchFamily="34" charset="-122"/>
                <a:cs typeface="Gelasio" pitchFamily="34" charset="-120"/>
              </a:rPr>
              <a:t>Existing Systems</a:t>
            </a:r>
            <a:br>
              <a:rPr lang="en-US" sz="4000" dirty="0">
                <a:solidFill>
                  <a:schemeClr val="accent1">
                    <a:lumMod val="60000"/>
                    <a:lumOff val="40000"/>
                  </a:schemeClr>
                </a:solidFill>
                <a:latin typeface="Algerian" panose="04020705040A02060702" pitchFamily="82" charset="0"/>
              </a:rPr>
            </a:br>
            <a:endParaRPr lang="en-US" sz="4000" dirty="0">
              <a:solidFill>
                <a:schemeClr val="accent1">
                  <a:lumMod val="60000"/>
                  <a:lumOff val="4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DDDDEF10-5917-9FAE-9657-EE80A163ECFC}"/>
              </a:ext>
            </a:extLst>
          </p:cNvPr>
          <p:cNvSpPr txBox="1"/>
          <p:nvPr/>
        </p:nvSpPr>
        <p:spPr>
          <a:xfrm>
            <a:off x="1352938" y="2659226"/>
            <a:ext cx="10011747" cy="3416320"/>
          </a:xfrm>
          <a:prstGeom prst="rect">
            <a:avLst/>
          </a:prstGeom>
          <a:noFill/>
        </p:spPr>
        <p:txBody>
          <a:bodyPr wrap="square" rtlCol="0">
            <a:spAutoFit/>
          </a:body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      Math with Gestures Using AI :- </a:t>
            </a:r>
          </a:p>
          <a:p>
            <a:endParaRPr lang="en-US"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The existing systems for learning and practicing mathematics are predominantly traditional, relying heavily on textbooks, whiteboards, and digital tools such as calculators or basic educational software. While there are some interactive learning platforms and educational apps, they typically require manual input through keyboards or touchscreens. These systems do not effectively leverage the potential of modern technologies like gesture recognition or artificial intelligence. </a:t>
            </a: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Existing System:- Apple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ipad</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calculator</a:t>
            </a: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Apple introduced a similar feature in their iPad calculator at the latest WWDC. </a:t>
            </a:r>
          </a:p>
          <a:p>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6415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143817-D420-F66F-FDD6-2387FBF0E9A3}"/>
              </a:ext>
            </a:extLst>
          </p:cNvPr>
          <p:cNvSpPr txBox="1"/>
          <p:nvPr/>
        </p:nvSpPr>
        <p:spPr>
          <a:xfrm>
            <a:off x="1931437" y="1418253"/>
            <a:ext cx="8593494" cy="230832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     Learning Management System (LMS)</a:t>
            </a:r>
          </a:p>
          <a:p>
            <a:pPr algn="just"/>
            <a:r>
              <a:rPr lang="en-US"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existing Learning Management Systems (LMS) widely used today are functional but come with significant limitations that affect both educators and students. Rigid Structure: Traditional LMS platforms often have a one-size-fits-all approach, lacking the flexibility to adapt to different teaching styles or student needs.</a:t>
            </a:r>
          </a:p>
          <a:p>
            <a:pPr algn="just"/>
            <a:r>
              <a:rPr lang="en-US">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Existing System:- Udemy, Akash , </a:t>
            </a:r>
            <a:r>
              <a:rPr lang="en-US" dirty="0" err="1">
                <a:latin typeface="Times New Roman" panose="02020603050405020304" pitchFamily="18" charset="0"/>
                <a:cs typeface="Times New Roman" panose="02020603050405020304" pitchFamily="18" charset="0"/>
              </a:rPr>
              <a:t>Unacademy</a:t>
            </a:r>
            <a:r>
              <a:rPr lang="en-US" dirty="0">
                <a:latin typeface="Times New Roman" panose="02020603050405020304" pitchFamily="18" charset="0"/>
                <a:cs typeface="Times New Roman" panose="02020603050405020304" pitchFamily="18" charset="0"/>
              </a:rPr>
              <a:t>, Java </a:t>
            </a:r>
            <a:r>
              <a:rPr lang="en-US" dirty="0" err="1">
                <a:latin typeface="Times New Roman" panose="02020603050405020304" pitchFamily="18" charset="0"/>
                <a:cs typeface="Times New Roman" panose="02020603050405020304" pitchFamily="18" charset="0"/>
              </a:rPr>
              <a:t>tpoint</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817654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1056</TotalTime>
  <Words>1532</Words>
  <Application>Microsoft Office PowerPoint</Application>
  <PresentationFormat>Widescreen</PresentationFormat>
  <Paragraphs>132</Paragraphs>
  <Slides>23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Algerian</vt:lpstr>
      <vt:lpstr>Arial</vt:lpstr>
      <vt:lpstr>Century Gothic</vt:lpstr>
      <vt:lpstr>Times New Roman</vt:lpstr>
      <vt:lpstr>Wingdings</vt:lpstr>
      <vt:lpstr>Wingdings 3</vt:lpstr>
      <vt:lpstr>Ion Boardroom</vt:lpstr>
      <vt:lpstr>.</vt:lpstr>
      <vt:lpstr>.</vt:lpstr>
      <vt:lpstr>PROJECT TITLE :- “MATH WITH GESTURE USING AI(LMS)”</vt:lpstr>
      <vt:lpstr>CONTENT</vt:lpstr>
      <vt:lpstr>Motivation(case study)</vt:lpstr>
      <vt:lpstr>Introduction to Maths with Gesture using AI (LMS) </vt:lpstr>
      <vt:lpstr>Literature Survey</vt:lpstr>
      <vt:lpstr> Existing Systems </vt:lpstr>
      <vt:lpstr>PowerPoint Presentation</vt:lpstr>
      <vt:lpstr>Objectives</vt:lpstr>
      <vt:lpstr>Proposed System</vt:lpstr>
      <vt:lpstr>System Architecture Diagram</vt:lpstr>
      <vt:lpstr>WORK FLOW Diagram  </vt:lpstr>
      <vt:lpstr>PROCESS OF PROJECT </vt:lpstr>
      <vt:lpstr>APPLICATION DESIGN</vt:lpstr>
      <vt:lpstr>PowerPoint Presentation</vt:lpstr>
      <vt:lpstr>PowerPoint Presentation</vt:lpstr>
      <vt:lpstr>ADVANTAGES </vt:lpstr>
      <vt:lpstr>LIMITATIONS </vt:lpstr>
      <vt:lpstr>FUTURE SCOPE </vt:lpstr>
      <vt:lpstr>Implementation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jay kadu</dc:creator>
  <cp:lastModifiedBy>jay kadu</cp:lastModifiedBy>
  <cp:revision>28</cp:revision>
  <dcterms:created xsi:type="dcterms:W3CDTF">2023-10-02T05:52:18Z</dcterms:created>
  <dcterms:modified xsi:type="dcterms:W3CDTF">2024-12-06T05:19:03Z</dcterms:modified>
</cp:coreProperties>
</file>